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7.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09-May-20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2B5BEAFC-A89A-46AE-BD65-3D73D99132B2}" type="slidenum">
              <a:rPr lang="ar-SA" altLang="en-US"/>
              <a:pPr/>
              <a:t>‹#›</a:t>
            </a:fld>
            <a:endParaRPr lang="en-US" altLang="en-US"/>
          </a:p>
        </p:txBody>
      </p:sp>
    </p:spTree>
    <p:extLst>
      <p:ext uri="{BB962C8B-B14F-4D97-AF65-F5344CB8AC3E}">
        <p14:creationId xmlns:p14="http://schemas.microsoft.com/office/powerpoint/2010/main" val="2068576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09/05/2020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6988" y="2348880"/>
            <a:ext cx="5229893" cy="1754326"/>
          </a:xfrm>
          <a:prstGeom prst="rect">
            <a:avLst/>
          </a:prstGeom>
          <a:noFill/>
        </p:spPr>
        <p:txBody>
          <a:bodyPr wrap="none" rtlCol="0">
            <a:spAutoFit/>
          </a:bodyPr>
          <a:lstStyle/>
          <a:p>
            <a:pPr algn="ctr"/>
            <a:r>
              <a:rPr lang="en-GB" sz="5400" b="1" dirty="0" smtClean="0">
                <a:effectLst>
                  <a:outerShdw blurRad="38100" dist="38100" dir="2700000" algn="tl">
                    <a:srgbClr val="000000">
                      <a:alpha val="43137"/>
                    </a:srgbClr>
                  </a:outerShdw>
                </a:effectLst>
              </a:rPr>
              <a:t>Human Rights</a:t>
            </a:r>
            <a:endParaRPr lang="en-GB" sz="5400" b="1" dirty="0" smtClean="0">
              <a:effectLst>
                <a:outerShdw blurRad="38100" dist="38100" dir="2700000" algn="tl">
                  <a:srgbClr val="000000">
                    <a:alpha val="43137"/>
                  </a:srgbClr>
                </a:outerShdw>
              </a:effectLst>
            </a:endParaRPr>
          </a:p>
          <a:p>
            <a:pPr algn="ctr"/>
            <a:r>
              <a:rPr lang="en-GB" sz="5400" b="1" dirty="0" smtClean="0">
                <a:effectLst>
                  <a:outerShdw blurRad="38100" dist="38100" dir="2700000" algn="tl">
                    <a:srgbClr val="000000">
                      <a:alpha val="43137"/>
                    </a:srgbClr>
                  </a:outerShdw>
                </a:effectLst>
              </a:rPr>
              <a:t>Prof </a:t>
            </a:r>
            <a:r>
              <a:rPr lang="en-GB" sz="5400" b="1" dirty="0" err="1" smtClean="0">
                <a:effectLst>
                  <a:outerShdw blurRad="38100" dist="38100" dir="2700000" algn="tl">
                    <a:srgbClr val="000000">
                      <a:alpha val="43137"/>
                    </a:srgbClr>
                  </a:outerShdw>
                </a:effectLst>
              </a:rPr>
              <a:t>Saif</a:t>
            </a:r>
            <a:r>
              <a:rPr lang="en-GB" sz="5400" b="1" dirty="0" smtClean="0">
                <a:effectLst>
                  <a:outerShdw blurRad="38100" dist="38100" dir="2700000" algn="tl">
                    <a:srgbClr val="000000">
                      <a:alpha val="43137"/>
                    </a:srgbClr>
                  </a:outerShdw>
                </a:effectLst>
              </a:rPr>
              <a:t> </a:t>
            </a:r>
            <a:r>
              <a:rPr lang="en-GB" sz="5400" b="1" dirty="0" err="1" smtClean="0">
                <a:effectLst>
                  <a:outerShdw blurRad="38100" dist="38100" dir="2700000" algn="tl">
                    <a:srgbClr val="000000">
                      <a:alpha val="43137"/>
                    </a:srgbClr>
                  </a:outerShdw>
                </a:effectLst>
              </a:rPr>
              <a:t>Nawiseh</a:t>
            </a:r>
            <a:endParaRPr lang="en-GB"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0942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609600" y="2017713"/>
            <a:ext cx="8345488" cy="4114800"/>
          </a:xfrm>
        </p:spPr>
        <p:txBody>
          <a:bodyPr/>
          <a:lstStyle/>
          <a:p>
            <a:pPr eaLnBrk="1" hangingPunct="1">
              <a:buFontTx/>
              <a:buNone/>
            </a:pPr>
            <a:r>
              <a:rPr lang="ar-SA" altLang="en-US" smtClean="0">
                <a:solidFill>
                  <a:schemeClr val="folHlink"/>
                </a:solidFill>
              </a:rPr>
              <a:t>-</a:t>
            </a:r>
            <a:r>
              <a:rPr lang="ar-SA" altLang="en-US" smtClean="0"/>
              <a:t> الحق في سلم دائم. </a:t>
            </a:r>
          </a:p>
          <a:p>
            <a:pPr eaLnBrk="1" hangingPunct="1">
              <a:buFontTx/>
              <a:buChar char="-"/>
            </a:pPr>
            <a:r>
              <a:rPr lang="ar-SA" altLang="en-US" smtClean="0"/>
              <a:t>الحق في التنمية. </a:t>
            </a:r>
          </a:p>
          <a:p>
            <a:pPr eaLnBrk="1" hangingPunct="1">
              <a:buFontTx/>
              <a:buChar char="-"/>
            </a:pPr>
            <a:r>
              <a:rPr lang="ar-SA" altLang="en-US" smtClean="0"/>
              <a:t>الحق في بيئة سليمة. </a:t>
            </a:r>
          </a:p>
          <a:p>
            <a:pPr eaLnBrk="1" hangingPunct="1">
              <a:buFontTx/>
              <a:buChar char="-"/>
            </a:pPr>
            <a:r>
              <a:rPr lang="ar-SA" altLang="en-US" smtClean="0"/>
              <a:t>الحق في التمتع بالتراث الثقافي والتاريخي الإنساني والثروات الطبيعية المشتركة للإنسانية جمعاء. </a:t>
            </a:r>
            <a:endParaRPr lang="en-US" altLang="en-US" smtClean="0"/>
          </a:p>
        </p:txBody>
      </p:sp>
      <p:sp>
        <p:nvSpPr>
          <p:cNvPr id="10242" name="Rectangle 2"/>
          <p:cNvSpPr>
            <a:spLocks noGrp="1" noChangeArrowheads="1"/>
          </p:cNvSpPr>
          <p:nvPr>
            <p:ph type="title"/>
          </p:nvPr>
        </p:nvSpPr>
        <p:spPr/>
        <p:txBody>
          <a:bodyPr/>
          <a:lstStyle/>
          <a:p>
            <a:pPr algn="r" eaLnBrk="1" fontAlgn="auto" hangingPunct="1">
              <a:spcAft>
                <a:spcPts val="0"/>
              </a:spcAft>
              <a:defRPr/>
            </a:pPr>
            <a:r>
              <a:rPr lang="ar-SA" sz="3200" u="sng" smtClean="0">
                <a:solidFill>
                  <a:schemeClr val="tx1"/>
                </a:solidFill>
              </a:rPr>
              <a:t>الجيل الثالث</a:t>
            </a:r>
            <a:r>
              <a:rPr lang="ar-SA" sz="3200" smtClean="0">
                <a:solidFill>
                  <a:schemeClr val="tx1"/>
                </a:solidFill>
              </a:rPr>
              <a:t>:“جيل التضامن والإنسانية </a:t>
            </a:r>
            <a:endParaRPr altLang="en-US" sz="3200" smtClean="0">
              <a:solidFill>
                <a:schemeClr val="tx1"/>
              </a:solidFill>
            </a:endParaRPr>
          </a:p>
        </p:txBody>
      </p:sp>
    </p:spTree>
    <p:extLst>
      <p:ext uri="{BB962C8B-B14F-4D97-AF65-F5344CB8AC3E}">
        <p14:creationId xmlns:p14="http://schemas.microsoft.com/office/powerpoint/2010/main" val="3364107277"/>
      </p:ext>
    </p:extLst>
  </p:cSld>
  <p:clrMapOvr>
    <a:masterClrMapping/>
  </p:clrMapOvr>
  <p:transition spd="med">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p:txBody>
          <a:bodyPr/>
          <a:lstStyle/>
          <a:p>
            <a:pPr eaLnBrk="1" hangingPunct="1"/>
            <a:r>
              <a:rPr lang="ar-SA" altLang="en-US" smtClean="0"/>
              <a:t>الكرامة. </a:t>
            </a:r>
          </a:p>
          <a:p>
            <a:pPr eaLnBrk="1" hangingPunct="1"/>
            <a:r>
              <a:rPr lang="ar-SA" altLang="en-US" smtClean="0"/>
              <a:t>التضامن والتسامح.</a:t>
            </a:r>
          </a:p>
          <a:p>
            <a:pPr eaLnBrk="1" hangingPunct="1"/>
            <a:r>
              <a:rPr lang="ar-SA" altLang="en-US" smtClean="0"/>
              <a:t>العدالة . </a:t>
            </a:r>
          </a:p>
          <a:p>
            <a:pPr eaLnBrk="1" hangingPunct="1"/>
            <a:r>
              <a:rPr lang="ar-SA" altLang="en-US" smtClean="0"/>
              <a:t>المساواة. </a:t>
            </a:r>
          </a:p>
          <a:p>
            <a:pPr eaLnBrk="1" hangingPunct="1"/>
            <a:r>
              <a:rPr lang="ar-SA" altLang="en-US" smtClean="0"/>
              <a:t>الحرية . </a:t>
            </a:r>
          </a:p>
          <a:p>
            <a:pPr eaLnBrk="1" hangingPunct="1"/>
            <a:endParaRPr lang="ar-SA" altLang="en-US" smtClean="0"/>
          </a:p>
          <a:p>
            <a:pPr eaLnBrk="1" hangingPunct="1"/>
            <a:endParaRPr lang="en-US" altLang="en-US" smtClean="0"/>
          </a:p>
        </p:txBody>
      </p:sp>
      <p:sp>
        <p:nvSpPr>
          <p:cNvPr id="11266" name="Rectangle 2"/>
          <p:cNvSpPr>
            <a:spLocks noGrp="1" noChangeArrowheads="1"/>
          </p:cNvSpPr>
          <p:nvPr>
            <p:ph type="title"/>
          </p:nvPr>
        </p:nvSpPr>
        <p:spPr/>
        <p:txBody>
          <a:bodyPr/>
          <a:lstStyle/>
          <a:p>
            <a:pPr algn="r" eaLnBrk="1" fontAlgn="auto" hangingPunct="1">
              <a:spcAft>
                <a:spcPts val="0"/>
              </a:spcAft>
              <a:defRPr/>
            </a:pPr>
            <a:r>
              <a:rPr lang="ar-SA" smtClean="0"/>
              <a:t>مبادئ حقوق الإنسان:</a:t>
            </a:r>
            <a:endParaRPr altLang="en-US" smtClean="0"/>
          </a:p>
        </p:txBody>
      </p:sp>
    </p:spTree>
    <p:extLst>
      <p:ext uri="{BB962C8B-B14F-4D97-AF65-F5344CB8AC3E}">
        <p14:creationId xmlns:p14="http://schemas.microsoft.com/office/powerpoint/2010/main" val="918845611"/>
      </p:ext>
    </p:extLst>
  </p:cSld>
  <p:clrMapOvr>
    <a:masterClrMapping/>
  </p:clrMapOvr>
  <p:transition spd="med">
    <p:zoom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228600" y="2514600"/>
            <a:ext cx="8726488" cy="3617913"/>
          </a:xfrm>
        </p:spPr>
        <p:txBody>
          <a:bodyPr/>
          <a:lstStyle/>
          <a:p>
            <a:pPr eaLnBrk="1" hangingPunct="1"/>
            <a:r>
              <a:rPr lang="ar-SA" altLang="en-US" smtClean="0"/>
              <a:t>تتولى أجهزة الأمم المتحدة وضع المعايير الدولية في مجال حقوق الإنسان باعتماد التوصيات أو إعلانها على الملأ، ويطلق عليها اسم ”الإعلانات“، أو بإعداد المعاهدات متعددة الأطراف التي يطلق عليها اسم ”الاتفاقيات“ وفتح باب التوقيع والتصديق عليها والانضمام إليها. </a:t>
            </a:r>
            <a:endParaRPr lang="en-US" altLang="en-US" smtClean="0"/>
          </a:p>
        </p:txBody>
      </p:sp>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ar-SA" smtClean="0"/>
              <a:t>معايير الأمم المتحدة لحقوق الإنسان          ( الإعلانات والاتفاقيات )</a:t>
            </a:r>
            <a:endParaRPr altLang="en-US" smtClean="0"/>
          </a:p>
        </p:txBody>
      </p:sp>
    </p:spTree>
    <p:extLst>
      <p:ext uri="{BB962C8B-B14F-4D97-AF65-F5344CB8AC3E}">
        <p14:creationId xmlns:p14="http://schemas.microsoft.com/office/powerpoint/2010/main" val="240959633"/>
      </p:ext>
    </p:extLst>
  </p:cSld>
  <p:clrMapOvr>
    <a:masterClrMapping/>
  </p:clrMapOvr>
  <p:transition spd="med">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0" y="2209800"/>
            <a:ext cx="8955088" cy="3922713"/>
          </a:xfrm>
        </p:spPr>
        <p:txBody>
          <a:bodyPr/>
          <a:lstStyle/>
          <a:p>
            <a:pPr eaLnBrk="1" hangingPunct="1"/>
            <a:r>
              <a:rPr lang="ar-SA" altLang="en-US" smtClean="0"/>
              <a:t>وفي مجال حقوق الإنسان ، كثيرا ما تقوم أجهزة الأمم المتحدة باعتماد كل من الإعلانات والاتفاقيات المتعلقة بموضوع في ذاته، وفي مثل هذه الحالات ، يقرر الإعلان المبادئ العامة لحقوق الإنسان في حين تحدد الاتفاقية الحقوق والقيود المفروضة على استخدامها وتبين الواجبات التي يتعين أن تضطلع بها الدول المصادقة على الاتفاقية . </a:t>
            </a:r>
            <a:endParaRPr lang="en-US" altLang="en-US" smtClean="0"/>
          </a:p>
        </p:txBody>
      </p:sp>
      <p:sp>
        <p:nvSpPr>
          <p:cNvPr id="13314" name="Rectangle 2"/>
          <p:cNvSpPr>
            <a:spLocks noGrp="1" noChangeArrowheads="1"/>
          </p:cNvSpPr>
          <p:nvPr>
            <p:ph type="title"/>
          </p:nvPr>
        </p:nvSpPr>
        <p:spPr/>
        <p:txBody>
          <a:bodyPr/>
          <a:lstStyle/>
          <a:p>
            <a:pPr eaLnBrk="1" fontAlgn="auto" hangingPunct="1">
              <a:spcAft>
                <a:spcPts val="0"/>
              </a:spcAft>
              <a:defRPr/>
            </a:pPr>
            <a:endParaRPr altLang="en-US" smtClean="0"/>
          </a:p>
        </p:txBody>
      </p:sp>
    </p:spTree>
    <p:extLst>
      <p:ext uri="{BB962C8B-B14F-4D97-AF65-F5344CB8AC3E}">
        <p14:creationId xmlns:p14="http://schemas.microsoft.com/office/powerpoint/2010/main" val="2283775594"/>
      </p:ext>
    </p:extLst>
  </p:cSld>
  <p:clrMapOvr>
    <a:masterClrMapping/>
  </p:clrMapOvr>
  <p:transition spd="med">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0" y="1981200"/>
            <a:ext cx="9144000" cy="4191000"/>
          </a:xfrm>
        </p:spPr>
        <p:txBody>
          <a:bodyPr>
            <a:normAutofit lnSpcReduction="10000"/>
          </a:bodyPr>
          <a:lstStyle/>
          <a:p>
            <a:pPr eaLnBrk="1" hangingPunct="1">
              <a:lnSpc>
                <a:spcPct val="90000"/>
              </a:lnSpc>
            </a:pPr>
            <a:r>
              <a:rPr lang="ar-TN" altLang="en-US" smtClean="0"/>
              <a:t>نص دولي يتضمن مجموعة من المبادئ الأساسية المتعلقة بموضوع معين ويصدر الإعلان بالإجماع إما في اختتام مؤتمر دولي خاص بموضوع معين أو عن الجمعية العامة للأمم المتحدة وليس للإعلان قوة إلزامية بل قوة معنوية وأدبية ويمثل في بعض الحالات الخطوة الأولى للوصول إلى اتفاقية ثم إلى بروتوكول .</a:t>
            </a:r>
          </a:p>
          <a:p>
            <a:pPr eaLnBrk="1" hangingPunct="1">
              <a:lnSpc>
                <a:spcPct val="90000"/>
              </a:lnSpc>
            </a:pPr>
            <a:r>
              <a:rPr lang="ar-TN" altLang="en-US" smtClean="0"/>
              <a:t>مثال : الإعلان العالمي لحقوق الإنسان.</a:t>
            </a:r>
            <a:endParaRPr lang="ar-SA" altLang="en-US" smtClean="0"/>
          </a:p>
          <a:p>
            <a:pPr eaLnBrk="1" hangingPunct="1">
              <a:lnSpc>
                <a:spcPct val="90000"/>
              </a:lnSpc>
            </a:pPr>
            <a:r>
              <a:rPr lang="ar-SA" altLang="en-US" smtClean="0"/>
              <a:t>ويكتسي الإعلان نفس قيمة التوصية ولو أنهما يختلفان من حيث المحتوى حيث أن التوصية تقتصر على تقديم توجيهات وأولويات وملاحظات.</a:t>
            </a:r>
            <a:endParaRPr lang="en-US" altLang="en-US" smtClean="0"/>
          </a:p>
          <a:p>
            <a:pPr eaLnBrk="1" hangingPunct="1">
              <a:lnSpc>
                <a:spcPct val="90000"/>
              </a:lnSpc>
              <a:buFontTx/>
              <a:buNone/>
            </a:pPr>
            <a:endParaRPr lang="en-US" altLang="en-US" smtClean="0"/>
          </a:p>
        </p:txBody>
      </p:sp>
      <p:sp>
        <p:nvSpPr>
          <p:cNvPr id="14338" name="Rectangle 2"/>
          <p:cNvSpPr>
            <a:spLocks noGrp="1" noChangeArrowheads="1"/>
          </p:cNvSpPr>
          <p:nvPr>
            <p:ph type="title"/>
          </p:nvPr>
        </p:nvSpPr>
        <p:spPr/>
        <p:txBody>
          <a:bodyPr/>
          <a:lstStyle/>
          <a:p>
            <a:pPr algn="r" eaLnBrk="1" fontAlgn="auto" hangingPunct="1">
              <a:spcAft>
                <a:spcPts val="0"/>
              </a:spcAft>
              <a:defRPr/>
            </a:pPr>
            <a:r>
              <a:rPr lang="ar-TN" smtClean="0"/>
              <a:t>الإعلان :</a:t>
            </a:r>
            <a:endParaRPr altLang="en-US" smtClean="0"/>
          </a:p>
        </p:txBody>
      </p:sp>
    </p:spTree>
    <p:extLst>
      <p:ext uri="{BB962C8B-B14F-4D97-AF65-F5344CB8AC3E}">
        <p14:creationId xmlns:p14="http://schemas.microsoft.com/office/powerpoint/2010/main" val="1641118227"/>
      </p:ext>
    </p:extLst>
  </p:cSld>
  <p:clrMapOvr>
    <a:masterClrMapping/>
  </p:clrMapOvr>
  <p:transition spd="med">
    <p:cover dir="l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0" y="2017713"/>
            <a:ext cx="8955088" cy="4114800"/>
          </a:xfrm>
        </p:spPr>
        <p:txBody>
          <a:bodyPr>
            <a:normAutofit fontScale="92500" lnSpcReduction="20000"/>
          </a:bodyPr>
          <a:lstStyle/>
          <a:p>
            <a:pPr eaLnBrk="1" hangingPunct="1">
              <a:lnSpc>
                <a:spcPct val="90000"/>
              </a:lnSpc>
            </a:pPr>
            <a:endParaRPr lang="ar-TN" altLang="en-US" smtClean="0"/>
          </a:p>
          <a:p>
            <a:pPr eaLnBrk="1" hangingPunct="1">
              <a:lnSpc>
                <a:spcPct val="90000"/>
              </a:lnSpc>
            </a:pPr>
            <a:r>
              <a:rPr lang="ar-TN" altLang="en-US" smtClean="0"/>
              <a:t>هي نصوص دولية ثنائية أو متعددة الأطراف (إقليمية أو دولية) تتضمن مجموعة من الحقوق والالتزامات التي يجب على الدول أن تحترمها وتعمل على تنفيذها بعد المصادقة عليها.</a:t>
            </a:r>
          </a:p>
          <a:p>
            <a:pPr eaLnBrk="1" hangingPunct="1">
              <a:lnSpc>
                <a:spcPct val="90000"/>
              </a:lnSpc>
            </a:pPr>
            <a:r>
              <a:rPr lang="ar-TN" altLang="en-US" smtClean="0"/>
              <a:t>مثال على الاتفاقيات الدولية : </a:t>
            </a:r>
            <a:r>
              <a:rPr lang="ar-SA" altLang="en-US" smtClean="0"/>
              <a:t>اتفاقية </a:t>
            </a:r>
            <a:r>
              <a:rPr lang="ar-LB" altLang="en-US" smtClean="0"/>
              <a:t>حقوق الطفل</a:t>
            </a:r>
            <a:endParaRPr lang="ar-SA" altLang="en-US" smtClean="0"/>
          </a:p>
          <a:p>
            <a:pPr eaLnBrk="1" hangingPunct="1">
              <a:lnSpc>
                <a:spcPct val="90000"/>
              </a:lnSpc>
            </a:pPr>
            <a:r>
              <a:rPr lang="ar-SA" altLang="en-US" smtClean="0"/>
              <a:t>مثال على الاتفاقيات الإقليمية : الاتفاقية الأميركية لحقوق الإنسان والميثاق الإفريقي لحقوق الإنسان والشعوب.</a:t>
            </a:r>
          </a:p>
          <a:p>
            <a:pPr eaLnBrk="1" hangingPunct="1">
              <a:lnSpc>
                <a:spcPct val="90000"/>
              </a:lnSpc>
            </a:pPr>
            <a:r>
              <a:rPr lang="ar-SA" altLang="en-US" smtClean="0"/>
              <a:t>مثال على الاتفاقيات الثنائية اتفاقيات التعاون القضائي( تسليم المجرمين).</a:t>
            </a:r>
          </a:p>
          <a:p>
            <a:pPr eaLnBrk="1" hangingPunct="1">
              <a:lnSpc>
                <a:spcPct val="90000"/>
              </a:lnSpc>
              <a:buFontTx/>
              <a:buNone/>
            </a:pPr>
            <a:r>
              <a:rPr lang="ar-SA" altLang="en-US" smtClean="0"/>
              <a:t> </a:t>
            </a:r>
            <a:endParaRPr lang="en-US" altLang="en-US" smtClean="0"/>
          </a:p>
          <a:p>
            <a:pPr eaLnBrk="1" hangingPunct="1">
              <a:lnSpc>
                <a:spcPct val="90000"/>
              </a:lnSpc>
            </a:pPr>
            <a:endParaRPr lang="en-US" altLang="en-US" smtClean="0"/>
          </a:p>
        </p:txBody>
      </p:sp>
      <p:sp>
        <p:nvSpPr>
          <p:cNvPr id="15362" name="Rectangle 2"/>
          <p:cNvSpPr>
            <a:spLocks noGrp="1" noChangeArrowheads="1"/>
          </p:cNvSpPr>
          <p:nvPr>
            <p:ph type="title"/>
          </p:nvPr>
        </p:nvSpPr>
        <p:spPr/>
        <p:txBody>
          <a:bodyPr/>
          <a:lstStyle/>
          <a:p>
            <a:pPr algn="r" eaLnBrk="1" fontAlgn="auto" hangingPunct="1">
              <a:spcAft>
                <a:spcPts val="0"/>
              </a:spcAft>
              <a:defRPr/>
            </a:pPr>
            <a:r>
              <a:rPr lang="ar-TN" smtClean="0"/>
              <a:t>الاتفاقية والمعاهدة والميثاق والعهد:</a:t>
            </a:r>
            <a:endParaRPr altLang="en-US" smtClean="0"/>
          </a:p>
        </p:txBody>
      </p:sp>
    </p:spTree>
    <p:extLst>
      <p:ext uri="{BB962C8B-B14F-4D97-AF65-F5344CB8AC3E}">
        <p14:creationId xmlns:p14="http://schemas.microsoft.com/office/powerpoint/2010/main" val="955516729"/>
      </p:ext>
    </p:extLst>
  </p:cSld>
  <p:clrMapOvr>
    <a:masterClrMapping/>
  </p:clrMapOvr>
  <p:transition spd="med">
    <p:cover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0" y="1981200"/>
            <a:ext cx="8955088" cy="4114800"/>
          </a:xfrm>
        </p:spPr>
        <p:txBody>
          <a:bodyPr/>
          <a:lstStyle/>
          <a:p>
            <a:pPr eaLnBrk="1" hangingPunct="1"/>
            <a:r>
              <a:rPr lang="ar-TN" altLang="en-US" smtClean="0"/>
              <a:t>نوع خاص من الاتفاقيات يخضع إلى نفس قواعد المصادقة ويهدف إلى تفعيل أحكام الاتفاقية التي سبقته والتي تتعلق بنفس الموضوع ويهدف البروتوكول إلى تفعيل آليات حماية الحقوق التي أقرتها الاتفاقية.</a:t>
            </a:r>
          </a:p>
          <a:p>
            <a:pPr eaLnBrk="1" hangingPunct="1"/>
            <a:r>
              <a:rPr lang="ar-TN" altLang="en-US" smtClean="0"/>
              <a:t>مثال : </a:t>
            </a:r>
            <a:r>
              <a:rPr lang="ar-SA" altLang="en-US" smtClean="0"/>
              <a:t>البروتوكول الاختياري الملحق بالعهد الدولي الخاص بالحقوق المدنية والسياسية 1966.</a:t>
            </a:r>
            <a:endParaRPr lang="en-US" altLang="en-US" smtClean="0"/>
          </a:p>
          <a:p>
            <a:pPr eaLnBrk="1" hangingPunct="1">
              <a:buFontTx/>
              <a:buNone/>
            </a:pPr>
            <a:endParaRPr lang="en-US" altLang="en-US" smtClean="0"/>
          </a:p>
        </p:txBody>
      </p:sp>
      <p:sp>
        <p:nvSpPr>
          <p:cNvPr id="16386" name="Rectangle 2"/>
          <p:cNvSpPr>
            <a:spLocks noGrp="1" noChangeArrowheads="1"/>
          </p:cNvSpPr>
          <p:nvPr>
            <p:ph type="title"/>
          </p:nvPr>
        </p:nvSpPr>
        <p:spPr/>
        <p:txBody>
          <a:bodyPr/>
          <a:lstStyle/>
          <a:p>
            <a:pPr algn="r" eaLnBrk="1" fontAlgn="auto" hangingPunct="1">
              <a:spcAft>
                <a:spcPts val="0"/>
              </a:spcAft>
              <a:defRPr/>
            </a:pPr>
            <a:r>
              <a:rPr lang="ar-SA" smtClean="0"/>
              <a:t>البروتوكول:</a:t>
            </a:r>
            <a:endParaRPr altLang="en-US" smtClean="0"/>
          </a:p>
        </p:txBody>
      </p:sp>
    </p:spTree>
    <p:extLst>
      <p:ext uri="{BB962C8B-B14F-4D97-AF65-F5344CB8AC3E}">
        <p14:creationId xmlns:p14="http://schemas.microsoft.com/office/powerpoint/2010/main" val="1859177447"/>
      </p:ext>
    </p:extLst>
  </p:cSld>
  <p:clrMapOvr>
    <a:masterClrMapping/>
  </p:clrMapOvr>
  <p:transition spd="med">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457200" y="2362200"/>
            <a:ext cx="8497888" cy="3770313"/>
          </a:xfrm>
        </p:spPr>
        <p:txBody>
          <a:bodyPr/>
          <a:lstStyle/>
          <a:p>
            <a:pPr eaLnBrk="1" hangingPunct="1"/>
            <a:r>
              <a:rPr lang="ar-TN" altLang="en-US" smtClean="0"/>
              <a:t>هي نص دولي ليس له مبدئيا قوة ملزمة للدول الأعضاء ولا يؤدي إلى أي التزام وهو يقدم فقط توجيهات ويقترح أولويات عمل.</a:t>
            </a:r>
            <a:endParaRPr lang="en-US" altLang="en-US" smtClean="0"/>
          </a:p>
          <a:p>
            <a:pPr eaLnBrk="1" hangingPunct="1">
              <a:buFontTx/>
              <a:buNone/>
            </a:pPr>
            <a:endParaRPr lang="en-US" altLang="en-US" smtClean="0"/>
          </a:p>
        </p:txBody>
      </p:sp>
      <p:sp>
        <p:nvSpPr>
          <p:cNvPr id="17410" name="Rectangle 2"/>
          <p:cNvSpPr>
            <a:spLocks noGrp="1" noChangeArrowheads="1"/>
          </p:cNvSpPr>
          <p:nvPr>
            <p:ph type="title"/>
          </p:nvPr>
        </p:nvSpPr>
        <p:spPr/>
        <p:txBody>
          <a:bodyPr/>
          <a:lstStyle/>
          <a:p>
            <a:pPr algn="r" eaLnBrk="1" fontAlgn="auto" hangingPunct="1">
              <a:spcAft>
                <a:spcPts val="0"/>
              </a:spcAft>
              <a:defRPr/>
            </a:pPr>
            <a:r>
              <a:rPr lang="ar-SA" smtClean="0"/>
              <a:t>التوصية :</a:t>
            </a:r>
            <a:endParaRPr altLang="en-US" smtClean="0"/>
          </a:p>
        </p:txBody>
      </p:sp>
    </p:spTree>
    <p:extLst>
      <p:ext uri="{BB962C8B-B14F-4D97-AF65-F5344CB8AC3E}">
        <p14:creationId xmlns:p14="http://schemas.microsoft.com/office/powerpoint/2010/main" val="2835335291"/>
      </p:ext>
    </p:extLst>
  </p:cSld>
  <p:clrMapOvr>
    <a:masterClrMapping/>
  </p:clrMapOvr>
  <p:transition spd="med">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381000" y="2017713"/>
            <a:ext cx="8574088" cy="4114800"/>
          </a:xfrm>
        </p:spPr>
        <p:txBody>
          <a:bodyPr/>
          <a:lstStyle/>
          <a:p>
            <a:pPr eaLnBrk="1" hangingPunct="1"/>
            <a:r>
              <a:rPr lang="ar-SA" altLang="en-US" smtClean="0"/>
              <a:t>التوقيع : إعلان الموافقة الأولية بالالتزام بالاتفاقيات والمواثيق التي تم اعتمادها من طرف الأمم المتحدة وليس له أي أثر قانوني . </a:t>
            </a:r>
          </a:p>
          <a:p>
            <a:pPr eaLnBrk="1" hangingPunct="1"/>
            <a:r>
              <a:rPr lang="ar-SA" altLang="en-US" smtClean="0"/>
              <a:t>المصادقة أو الانضمام : موافقة الدولة على معاهدة أو اتفاقية عبر الأجهزة التشريعية أو التنفيذية التي توكل اليها هذه المهمة حسب أحكام الدستور, </a:t>
            </a:r>
            <a:endParaRPr lang="en-US" altLang="en-US" smtClean="0"/>
          </a:p>
        </p:txBody>
      </p:sp>
      <p:sp>
        <p:nvSpPr>
          <p:cNvPr id="18434" name="Rectangle 2"/>
          <p:cNvSpPr>
            <a:spLocks noGrp="1" noChangeArrowheads="1"/>
          </p:cNvSpPr>
          <p:nvPr>
            <p:ph type="title"/>
          </p:nvPr>
        </p:nvSpPr>
        <p:spPr/>
        <p:txBody>
          <a:bodyPr/>
          <a:lstStyle/>
          <a:p>
            <a:pPr algn="r" eaLnBrk="1" fontAlgn="auto" hangingPunct="1">
              <a:spcAft>
                <a:spcPts val="0"/>
              </a:spcAft>
              <a:defRPr/>
            </a:pPr>
            <a:r>
              <a:rPr lang="ar-SA" smtClean="0"/>
              <a:t>مراحل انضمام الدول للمواثيق الدولية:  </a:t>
            </a:r>
            <a:endParaRPr altLang="en-US" smtClean="0"/>
          </a:p>
        </p:txBody>
      </p:sp>
    </p:spTree>
    <p:extLst>
      <p:ext uri="{BB962C8B-B14F-4D97-AF65-F5344CB8AC3E}">
        <p14:creationId xmlns:p14="http://schemas.microsoft.com/office/powerpoint/2010/main" val="2773889036"/>
      </p:ext>
    </p:extLst>
  </p:cSld>
  <p:clrMapOvr>
    <a:masterClrMapping/>
  </p:clrMapOvr>
  <p:transition spd="med">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0" y="2017713"/>
            <a:ext cx="8955088" cy="4114800"/>
          </a:xfrm>
        </p:spPr>
        <p:txBody>
          <a:bodyPr/>
          <a:lstStyle/>
          <a:p>
            <a:pPr eaLnBrk="1" hangingPunct="1">
              <a:buFontTx/>
              <a:buNone/>
            </a:pPr>
            <a:r>
              <a:rPr lang="ar-SA" altLang="en-US" smtClean="0"/>
              <a:t>عرفته المادة 2/أ من اتفاقية فيينا</a:t>
            </a:r>
            <a:r>
              <a:rPr lang="en-US" altLang="en-US" smtClean="0"/>
              <a:t> </a:t>
            </a:r>
            <a:r>
              <a:rPr lang="ar-JO" altLang="en-US" smtClean="0"/>
              <a:t>لقانون المعاهدات الدولية</a:t>
            </a:r>
            <a:r>
              <a:rPr lang="ar-SA" altLang="en-US" smtClean="0"/>
              <a:t> لعام 1969</a:t>
            </a:r>
            <a:r>
              <a:rPr lang="en-US" altLang="en-US" smtClean="0"/>
              <a:t> </a:t>
            </a:r>
            <a:r>
              <a:rPr lang="ar-SA" altLang="en-US" smtClean="0"/>
              <a:t>بأنه : </a:t>
            </a:r>
            <a:endParaRPr lang="en-US" altLang="en-US" smtClean="0"/>
          </a:p>
          <a:p>
            <a:pPr eaLnBrk="1" hangingPunct="1"/>
            <a:r>
              <a:rPr lang="ar-SA" altLang="en-US" smtClean="0"/>
              <a:t>  ” إعلان من جانب واحد أياً كانت صيغته أو تسميته، يصدر عن دولة أو منظمة دولية عند توقيعها أوت</a:t>
            </a:r>
            <a:r>
              <a:rPr lang="ar-JO" altLang="en-US" smtClean="0"/>
              <a:t>أ</a:t>
            </a:r>
            <a:r>
              <a:rPr lang="ar-SA" altLang="en-US" smtClean="0"/>
              <a:t> كيدها الرسمي أو قبولها أو موافقتها أو انضمامها الى معاهدة ، ويهدف منه الى استبعاد أو تعديل الأثر القانوني لبعض نصوص المعاهدة في تطبيقها على تلك الدولة أو تلك المنظمة“  </a:t>
            </a:r>
            <a:endParaRPr lang="en-US" altLang="en-US" smtClean="0"/>
          </a:p>
          <a:p>
            <a:pPr eaLnBrk="1" hangingPunct="1">
              <a:buFontTx/>
              <a:buNone/>
            </a:pPr>
            <a:endParaRPr lang="en-US" altLang="en-US" smtClean="0"/>
          </a:p>
        </p:txBody>
      </p:sp>
      <p:sp>
        <p:nvSpPr>
          <p:cNvPr id="19458" name="Rectangle 2"/>
          <p:cNvSpPr>
            <a:spLocks noGrp="1" noChangeArrowheads="1"/>
          </p:cNvSpPr>
          <p:nvPr>
            <p:ph type="title"/>
          </p:nvPr>
        </p:nvSpPr>
        <p:spPr>
          <a:xfrm>
            <a:off x="457200" y="304800"/>
            <a:ext cx="8229600" cy="1143000"/>
          </a:xfrm>
        </p:spPr>
        <p:txBody>
          <a:bodyPr/>
          <a:lstStyle/>
          <a:p>
            <a:pPr algn="r" eaLnBrk="1" fontAlgn="auto" hangingPunct="1">
              <a:spcAft>
                <a:spcPts val="0"/>
              </a:spcAft>
              <a:defRPr/>
            </a:pPr>
            <a:r>
              <a:rPr lang="ar-SA" smtClean="0">
                <a:solidFill>
                  <a:srgbClr val="0000CC"/>
                </a:solidFill>
              </a:rPr>
              <a:t>التحفظ :</a:t>
            </a:r>
            <a:endParaRPr altLang="en-US" smtClean="0">
              <a:solidFill>
                <a:srgbClr val="0000CC"/>
              </a:solidFill>
            </a:endParaRPr>
          </a:p>
        </p:txBody>
      </p:sp>
    </p:spTree>
    <p:extLst>
      <p:ext uri="{BB962C8B-B14F-4D97-AF65-F5344CB8AC3E}">
        <p14:creationId xmlns:p14="http://schemas.microsoft.com/office/powerpoint/2010/main" val="3350241524"/>
      </p:ext>
    </p:extLst>
  </p:cSld>
  <p:clrMapOvr>
    <a:masterClrMapping/>
  </p:clrMapOvr>
  <p:transition spd="med">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38200" y="381000"/>
            <a:ext cx="7772400" cy="1143000"/>
          </a:xfrm>
        </p:spPr>
        <p:txBody>
          <a:bodyPr/>
          <a:lstStyle/>
          <a:p>
            <a:pPr eaLnBrk="1" fontAlgn="auto" hangingPunct="1">
              <a:spcAft>
                <a:spcPts val="0"/>
              </a:spcAft>
              <a:defRPr/>
            </a:pPr>
            <a:r>
              <a:rPr lang="ar-JO" altLang="en-US" dirty="0" smtClean="0"/>
              <a:t>م</a:t>
            </a:r>
            <a:r>
              <a:rPr lang="ar-SA" altLang="en-US" dirty="0" err="1" smtClean="0"/>
              <a:t>فاهيم</a:t>
            </a:r>
            <a:r>
              <a:rPr lang="ar-SA" altLang="en-US" dirty="0" smtClean="0"/>
              <a:t> حقوق الإنسان</a:t>
            </a:r>
            <a:endParaRPr altLang="en-US" smtClean="0"/>
          </a:p>
        </p:txBody>
      </p:sp>
      <p:sp>
        <p:nvSpPr>
          <p:cNvPr id="2051" name="Rectangle 3"/>
          <p:cNvSpPr>
            <a:spLocks noGrp="1" noChangeArrowheads="1"/>
          </p:cNvSpPr>
          <p:nvPr>
            <p:ph type="subTitle" idx="1"/>
          </p:nvPr>
        </p:nvSpPr>
        <p:spPr>
          <a:xfrm>
            <a:off x="1295400" y="1600200"/>
            <a:ext cx="7239000" cy="5486400"/>
          </a:xfrm>
        </p:spPr>
        <p:txBody>
          <a:bodyPr/>
          <a:lstStyle/>
          <a:p>
            <a:pPr marR="0" eaLnBrk="1" hangingPunct="1">
              <a:buFont typeface="Wingdings 2" panose="05020102010507070707" pitchFamily="18" charset="2"/>
              <a:buNone/>
            </a:pPr>
            <a:endParaRPr lang="ar-SA" altLang="en-US" smtClean="0"/>
          </a:p>
          <a:p>
            <a:pPr marR="0" eaLnBrk="1" hangingPunct="1">
              <a:buFont typeface="Wingdings 2" panose="05020102010507070707" pitchFamily="18" charset="2"/>
              <a:buNone/>
            </a:pPr>
            <a:endParaRPr lang="en-US" altLang="en-US" smtClean="0"/>
          </a:p>
          <a:p>
            <a:pPr marR="0" eaLnBrk="1" hangingPunct="1">
              <a:buFont typeface="Wingdings 2" panose="05020102010507070707" pitchFamily="18" charset="2"/>
              <a:buNone/>
            </a:pPr>
            <a:r>
              <a:rPr lang="ar-JO" altLang="en-US" smtClean="0"/>
              <a:t>اعداد المدرب</a:t>
            </a:r>
          </a:p>
          <a:p>
            <a:pPr marR="0" eaLnBrk="1" hangingPunct="1">
              <a:buFont typeface="Wingdings 2" panose="05020102010507070707" pitchFamily="18" charset="2"/>
              <a:buNone/>
            </a:pPr>
            <a:r>
              <a:rPr lang="ar-JO" altLang="en-US" smtClean="0"/>
              <a:t>د.عمر المعايطة</a:t>
            </a:r>
          </a:p>
          <a:p>
            <a:pPr marR="0" eaLnBrk="1" hangingPunct="1">
              <a:buFont typeface="Wingdings 2" panose="05020102010507070707" pitchFamily="18" charset="2"/>
              <a:buNone/>
            </a:pPr>
            <a:r>
              <a:rPr lang="ar-JO" altLang="en-US" smtClean="0"/>
              <a:t>رئيس اللجنة الاعلامية </a:t>
            </a:r>
          </a:p>
          <a:p>
            <a:pPr marR="0" eaLnBrk="1" hangingPunct="1">
              <a:buFont typeface="Wingdings 2" panose="05020102010507070707" pitchFamily="18" charset="2"/>
              <a:buNone/>
            </a:pPr>
            <a:r>
              <a:rPr lang="ar-JO" altLang="en-US" smtClean="0"/>
              <a:t>المنظمة العربية لحقوق الانسان\الاردن</a:t>
            </a:r>
            <a:endParaRPr lang="en-US" altLang="en-US" smtClean="0">
              <a:cs typeface="Times New Roman" panose="02020603050405020304" pitchFamily="18" charset="0"/>
            </a:endParaRPr>
          </a:p>
        </p:txBody>
      </p:sp>
    </p:spTree>
    <p:extLst>
      <p:ext uri="{BB962C8B-B14F-4D97-AF65-F5344CB8AC3E}">
        <p14:creationId xmlns:p14="http://schemas.microsoft.com/office/powerpoint/2010/main" val="411732846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1">
                                            <p:txEl>
                                              <p:pRg st="2" end="2"/>
                                            </p:txEl>
                                          </p:spTgt>
                                        </p:tgtEl>
                                        <p:attrNameLst>
                                          <p:attrName>style.visibility</p:attrName>
                                        </p:attrNameLst>
                                      </p:cBhvr>
                                      <p:to>
                                        <p:strVal val="visible"/>
                                      </p:to>
                                    </p:set>
                                    <p:anim calcmode="lin" valueType="num">
                                      <p:cBhvr additive="base">
                                        <p:cTn id="7" dur="500" fill="hold"/>
                                        <p:tgtEl>
                                          <p:spTgt spid="205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1">
                                            <p:txEl>
                                              <p:pRg st="3" end="3"/>
                                            </p:txEl>
                                          </p:spTgt>
                                        </p:tgtEl>
                                        <p:attrNameLst>
                                          <p:attrName>style.visibility</p:attrName>
                                        </p:attrNameLst>
                                      </p:cBhvr>
                                      <p:to>
                                        <p:strVal val="visible"/>
                                      </p:to>
                                    </p:set>
                                    <p:anim calcmode="lin" valueType="num">
                                      <p:cBhvr additive="base">
                                        <p:cTn id="13" dur="500" fill="hold"/>
                                        <p:tgtEl>
                                          <p:spTgt spid="205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1">
                                            <p:txEl>
                                              <p:pRg st="4" end="4"/>
                                            </p:txEl>
                                          </p:spTgt>
                                        </p:tgtEl>
                                        <p:attrNameLst>
                                          <p:attrName>style.visibility</p:attrName>
                                        </p:attrNameLst>
                                      </p:cBhvr>
                                      <p:to>
                                        <p:strVal val="visible"/>
                                      </p:to>
                                    </p:set>
                                    <p:anim calcmode="lin" valueType="num">
                                      <p:cBhvr additive="base">
                                        <p:cTn id="19" dur="500" fill="hold"/>
                                        <p:tgtEl>
                                          <p:spTgt spid="205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51">
                                            <p:txEl>
                                              <p:pRg st="5" end="5"/>
                                            </p:txEl>
                                          </p:spTgt>
                                        </p:tgtEl>
                                        <p:attrNameLst>
                                          <p:attrName>style.visibility</p:attrName>
                                        </p:attrNameLst>
                                      </p:cBhvr>
                                      <p:to>
                                        <p:strVal val="visible"/>
                                      </p:to>
                                    </p:set>
                                    <p:anim calcmode="lin" valueType="num">
                                      <p:cBhvr additive="base">
                                        <p:cTn id="25" dur="500" fill="hold"/>
                                        <p:tgtEl>
                                          <p:spTgt spid="205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p:txBody>
          <a:bodyPr/>
          <a:lstStyle/>
          <a:p>
            <a:pPr eaLnBrk="1" hangingPunct="1"/>
            <a:r>
              <a:rPr lang="ar-SA" altLang="en-US" b="1" smtClean="0">
                <a:solidFill>
                  <a:schemeClr val="tx2"/>
                </a:solidFill>
              </a:rPr>
              <a:t>التوضيحات :</a:t>
            </a:r>
            <a:r>
              <a:rPr lang="ar-SA" altLang="en-US" smtClean="0"/>
              <a:t> تندرج تحت التحفظات ولها عادة نفس الأثر. </a:t>
            </a:r>
          </a:p>
          <a:p>
            <a:pPr eaLnBrk="1" hangingPunct="1"/>
            <a:endParaRPr lang="ar-SA" altLang="en-US" smtClean="0"/>
          </a:p>
          <a:p>
            <a:pPr eaLnBrk="1" hangingPunct="1"/>
            <a:r>
              <a:rPr lang="ar-SA" altLang="en-US" b="1" smtClean="0">
                <a:solidFill>
                  <a:schemeClr val="tx2"/>
                </a:solidFill>
              </a:rPr>
              <a:t>دخول حيز التنفيذ:</a:t>
            </a:r>
            <a:r>
              <a:rPr lang="ar-SA" altLang="en-US" smtClean="0"/>
              <a:t> حتى تدخل الاتفاقية حيز التنفيذ لا بد من توافر حد أدنى من المصادقات يحدد في نصها. </a:t>
            </a:r>
            <a:endParaRPr lang="en-US" altLang="en-US" smtClean="0"/>
          </a:p>
        </p:txBody>
      </p:sp>
      <p:sp>
        <p:nvSpPr>
          <p:cNvPr id="20482" name="Rectangle 2"/>
          <p:cNvSpPr>
            <a:spLocks noGrp="1" noChangeArrowheads="1"/>
          </p:cNvSpPr>
          <p:nvPr>
            <p:ph type="title"/>
          </p:nvPr>
        </p:nvSpPr>
        <p:spPr/>
        <p:txBody>
          <a:bodyPr/>
          <a:lstStyle/>
          <a:p>
            <a:pPr eaLnBrk="1" fontAlgn="auto" hangingPunct="1">
              <a:spcAft>
                <a:spcPts val="0"/>
              </a:spcAft>
              <a:defRPr/>
            </a:pPr>
            <a:endParaRPr altLang="en-US" smtClean="0"/>
          </a:p>
        </p:txBody>
      </p:sp>
    </p:spTree>
    <p:extLst>
      <p:ext uri="{BB962C8B-B14F-4D97-AF65-F5344CB8AC3E}">
        <p14:creationId xmlns:p14="http://schemas.microsoft.com/office/powerpoint/2010/main" val="1564654106"/>
      </p:ext>
    </p:extLst>
  </p:cSld>
  <p:clrMapOvr>
    <a:masterClrMapping/>
  </p:clrMapOvr>
  <p:transition spd="med">
    <p:cover dir="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p:txBody>
          <a:bodyPr/>
          <a:lstStyle/>
          <a:p>
            <a:pPr eaLnBrk="1" hangingPunct="1"/>
            <a:r>
              <a:rPr lang="ar-SA" altLang="en-US" smtClean="0"/>
              <a:t>الصكوك التي تنص على الحماية العامة . </a:t>
            </a:r>
          </a:p>
          <a:p>
            <a:pPr eaLnBrk="1" hangingPunct="1"/>
            <a:endParaRPr lang="ar-SA" altLang="en-US" smtClean="0"/>
          </a:p>
          <a:p>
            <a:pPr eaLnBrk="1" hangingPunct="1"/>
            <a:r>
              <a:rPr lang="ar-SA" altLang="en-US" smtClean="0"/>
              <a:t>الصكوك التي توفر الحماية الخاصة . </a:t>
            </a:r>
            <a:endParaRPr lang="en-US" altLang="en-US" smtClean="0"/>
          </a:p>
        </p:txBody>
      </p:sp>
      <p:sp>
        <p:nvSpPr>
          <p:cNvPr id="21506" name="Rectangle 2"/>
          <p:cNvSpPr>
            <a:spLocks noGrp="1" noChangeArrowheads="1"/>
          </p:cNvSpPr>
          <p:nvPr>
            <p:ph type="title"/>
          </p:nvPr>
        </p:nvSpPr>
        <p:spPr/>
        <p:txBody>
          <a:bodyPr/>
          <a:lstStyle/>
          <a:p>
            <a:pPr algn="r" eaLnBrk="1" fontAlgn="auto" hangingPunct="1">
              <a:spcAft>
                <a:spcPts val="0"/>
              </a:spcAft>
              <a:defRPr/>
            </a:pPr>
            <a:r>
              <a:rPr lang="ar-SA" smtClean="0"/>
              <a:t>الصكوك الأساسية المتعلقة بحقوق الإنسان</a:t>
            </a:r>
            <a:endParaRPr altLang="en-US" smtClean="0"/>
          </a:p>
        </p:txBody>
      </p:sp>
    </p:spTree>
    <p:extLst>
      <p:ext uri="{BB962C8B-B14F-4D97-AF65-F5344CB8AC3E}">
        <p14:creationId xmlns:p14="http://schemas.microsoft.com/office/powerpoint/2010/main" val="2268845925"/>
      </p:ext>
    </p:extLst>
  </p:cSld>
  <p:clrMapOvr>
    <a:masterClrMapping/>
  </p:clrMapOvr>
  <p:transition spd="med">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p:txBody>
          <a:bodyPr/>
          <a:lstStyle/>
          <a:p>
            <a:pPr eaLnBrk="1" hangingPunct="1">
              <a:buFontTx/>
              <a:buNone/>
            </a:pPr>
            <a:r>
              <a:rPr lang="ar-SA" altLang="en-US" smtClean="0"/>
              <a:t>1- ميثاق الامم المتحدة (1945). </a:t>
            </a:r>
          </a:p>
          <a:p>
            <a:pPr eaLnBrk="1" hangingPunct="1">
              <a:buFontTx/>
              <a:buNone/>
            </a:pPr>
            <a:endParaRPr lang="ar-SA" altLang="en-US" smtClean="0"/>
          </a:p>
          <a:p>
            <a:pPr eaLnBrk="1" hangingPunct="1">
              <a:buFontTx/>
              <a:buNone/>
            </a:pPr>
            <a:r>
              <a:rPr lang="ar-SA" altLang="en-US" smtClean="0"/>
              <a:t>2- الإعلان العالمي لحقوق الإنسان (1948).</a:t>
            </a:r>
          </a:p>
          <a:p>
            <a:pPr eaLnBrk="1" hangingPunct="1">
              <a:buFontTx/>
              <a:buNone/>
            </a:pPr>
            <a:r>
              <a:rPr lang="ar-SA" altLang="en-US" smtClean="0"/>
              <a:t> </a:t>
            </a:r>
          </a:p>
          <a:p>
            <a:pPr eaLnBrk="1" hangingPunct="1">
              <a:buFontTx/>
              <a:buNone/>
            </a:pPr>
            <a:r>
              <a:rPr lang="ar-SA" altLang="en-US" smtClean="0"/>
              <a:t>3- العهدان الدوليان الخاصان بحقوق الإنسان (1966)</a:t>
            </a:r>
          </a:p>
          <a:p>
            <a:pPr eaLnBrk="1" hangingPunct="1">
              <a:buFontTx/>
              <a:buNone/>
            </a:pPr>
            <a:endParaRPr lang="en-US" altLang="en-US" smtClean="0"/>
          </a:p>
        </p:txBody>
      </p:sp>
      <p:sp>
        <p:nvSpPr>
          <p:cNvPr id="22530" name="Rectangle 2"/>
          <p:cNvSpPr>
            <a:spLocks noGrp="1" noChangeArrowheads="1"/>
          </p:cNvSpPr>
          <p:nvPr>
            <p:ph type="title"/>
          </p:nvPr>
        </p:nvSpPr>
        <p:spPr/>
        <p:txBody>
          <a:bodyPr/>
          <a:lstStyle/>
          <a:p>
            <a:pPr algn="r" eaLnBrk="1" fontAlgn="auto" hangingPunct="1">
              <a:spcAft>
                <a:spcPts val="0"/>
              </a:spcAft>
              <a:defRPr/>
            </a:pPr>
            <a:r>
              <a:rPr lang="ar-SA" smtClean="0"/>
              <a:t>الصكوك التي تنص على الحماية العامة: </a:t>
            </a:r>
            <a:endParaRPr altLang="en-US" smtClean="0"/>
          </a:p>
        </p:txBody>
      </p:sp>
    </p:spTree>
    <p:extLst>
      <p:ext uri="{BB962C8B-B14F-4D97-AF65-F5344CB8AC3E}">
        <p14:creationId xmlns:p14="http://schemas.microsoft.com/office/powerpoint/2010/main" val="2700260347"/>
      </p:ext>
    </p:extLst>
  </p:cSld>
  <p:clrMapOvr>
    <a:masterClrMapping/>
  </p:clrMapOvr>
  <p:transition spd="med">
    <p:cover dir="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0" y="2017713"/>
            <a:ext cx="8955088" cy="4114800"/>
          </a:xfrm>
        </p:spPr>
        <p:txBody>
          <a:bodyPr/>
          <a:lstStyle/>
          <a:p>
            <a:pPr eaLnBrk="1" hangingPunct="1">
              <a:lnSpc>
                <a:spcPct val="90000"/>
              </a:lnSpc>
              <a:buFontTx/>
              <a:buNone/>
            </a:pPr>
            <a:r>
              <a:rPr lang="ar-SA" altLang="en-US" smtClean="0"/>
              <a:t>1- الاتفاقية الدولية للقضاء على جميع أشكال التمييز العنصري        (1965).</a:t>
            </a:r>
          </a:p>
          <a:p>
            <a:pPr eaLnBrk="1" hangingPunct="1">
              <a:lnSpc>
                <a:spcPct val="90000"/>
              </a:lnSpc>
              <a:buFontTx/>
              <a:buNone/>
            </a:pPr>
            <a:r>
              <a:rPr lang="ar-SA" altLang="en-US" smtClean="0"/>
              <a:t>2- اتفاقية القضاء على جميع أشكال التمييز ضد المرأة (1979). </a:t>
            </a:r>
          </a:p>
          <a:p>
            <a:pPr eaLnBrk="1" hangingPunct="1">
              <a:lnSpc>
                <a:spcPct val="90000"/>
              </a:lnSpc>
              <a:buFontTx/>
              <a:buNone/>
            </a:pPr>
            <a:r>
              <a:rPr lang="ar-SA" altLang="en-US" smtClean="0"/>
              <a:t>3- اتفاقية مناهضة التعذيب وغيره من ضروب المعاملة أو العقوبة القاسية أو اللاإنسانية أو المهينة (1984). </a:t>
            </a:r>
          </a:p>
          <a:p>
            <a:pPr eaLnBrk="1" hangingPunct="1">
              <a:lnSpc>
                <a:spcPct val="90000"/>
              </a:lnSpc>
              <a:buFontTx/>
              <a:buNone/>
            </a:pPr>
            <a:r>
              <a:rPr lang="ar-SA" altLang="en-US" smtClean="0"/>
              <a:t>4- اتفاقية حقوق الطفل (1989). </a:t>
            </a:r>
          </a:p>
          <a:p>
            <a:pPr eaLnBrk="1" hangingPunct="1">
              <a:lnSpc>
                <a:spcPct val="90000"/>
              </a:lnSpc>
              <a:buFontTx/>
              <a:buNone/>
            </a:pPr>
            <a:r>
              <a:rPr lang="ar-SA" altLang="en-US" smtClean="0"/>
              <a:t>5- الاتفاقية الدولية لحماية حقوق جميع العمال المهاجرين وأفراد اسرهم (1990). </a:t>
            </a:r>
            <a:endParaRPr lang="en-US" altLang="en-US" smtClean="0"/>
          </a:p>
        </p:txBody>
      </p:sp>
      <p:sp>
        <p:nvSpPr>
          <p:cNvPr id="23554" name="Rectangle 2"/>
          <p:cNvSpPr>
            <a:spLocks noGrp="1" noChangeArrowheads="1"/>
          </p:cNvSpPr>
          <p:nvPr>
            <p:ph type="title"/>
          </p:nvPr>
        </p:nvSpPr>
        <p:spPr/>
        <p:txBody>
          <a:bodyPr/>
          <a:lstStyle/>
          <a:p>
            <a:pPr algn="r" eaLnBrk="1" fontAlgn="auto" hangingPunct="1">
              <a:spcAft>
                <a:spcPts val="0"/>
              </a:spcAft>
              <a:defRPr/>
            </a:pPr>
            <a:r>
              <a:rPr lang="ar-SA" smtClean="0"/>
              <a:t>الصكوك التي توفر الحماية الخاصة  :</a:t>
            </a:r>
            <a:endParaRPr altLang="en-US" smtClean="0"/>
          </a:p>
        </p:txBody>
      </p:sp>
    </p:spTree>
    <p:extLst>
      <p:ext uri="{BB962C8B-B14F-4D97-AF65-F5344CB8AC3E}">
        <p14:creationId xmlns:p14="http://schemas.microsoft.com/office/powerpoint/2010/main" val="3126842312"/>
      </p:ext>
    </p:extLst>
  </p:cSld>
  <p:clrMapOvr>
    <a:masterClrMapping/>
  </p:clrMapOvr>
  <p:transition spd="med">
    <p:circl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150938" y="617538"/>
            <a:ext cx="7793037" cy="3344862"/>
          </a:xfrm>
        </p:spPr>
        <p:txBody>
          <a:bodyPr/>
          <a:lstStyle/>
          <a:p>
            <a:pPr eaLnBrk="1" fontAlgn="auto" hangingPunct="1">
              <a:spcAft>
                <a:spcPts val="0"/>
              </a:spcAft>
              <a:defRPr/>
            </a:pPr>
            <a:r>
              <a:rPr lang="ar-SA" smtClean="0"/>
              <a:t>شكرا لحسن استماعكم </a:t>
            </a:r>
            <a:endParaRPr altLang="en-US" smtClean="0"/>
          </a:p>
        </p:txBody>
      </p:sp>
    </p:spTree>
    <p:extLst>
      <p:ext uri="{BB962C8B-B14F-4D97-AF65-F5344CB8AC3E}">
        <p14:creationId xmlns:p14="http://schemas.microsoft.com/office/powerpoint/2010/main" val="63588188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457200" y="2314575"/>
            <a:ext cx="8229600" cy="3811588"/>
          </a:xfrm>
        </p:spPr>
        <p:txBody>
          <a:bodyPr/>
          <a:lstStyle/>
          <a:p>
            <a:pPr eaLnBrk="1" hangingPunct="1"/>
            <a:r>
              <a:rPr lang="ar-SA" altLang="en-US" smtClean="0"/>
              <a:t>سيكون بمقدور المشاركين </a:t>
            </a:r>
            <a:r>
              <a:rPr lang="ar-JO" altLang="en-US" smtClean="0"/>
              <a:t>\ات </a:t>
            </a:r>
            <a:r>
              <a:rPr lang="ar-SA" altLang="en-US" smtClean="0"/>
              <a:t>في نهاية الجلسة التعرف على مفاهيم حقوق الإنسان . </a:t>
            </a:r>
            <a:endParaRPr lang="en-US" altLang="en-US" smtClean="0"/>
          </a:p>
        </p:txBody>
      </p:sp>
      <p:sp>
        <p:nvSpPr>
          <p:cNvPr id="3074" name="Rectangle 2"/>
          <p:cNvSpPr>
            <a:spLocks noGrp="1" noChangeArrowheads="1"/>
          </p:cNvSpPr>
          <p:nvPr>
            <p:ph type="title"/>
          </p:nvPr>
        </p:nvSpPr>
        <p:spPr/>
        <p:txBody>
          <a:bodyPr/>
          <a:lstStyle/>
          <a:p>
            <a:pPr algn="r" eaLnBrk="1" fontAlgn="auto" hangingPunct="1">
              <a:spcAft>
                <a:spcPts val="0"/>
              </a:spcAft>
              <a:defRPr/>
            </a:pPr>
            <a:r>
              <a:rPr lang="ar-SA" smtClean="0"/>
              <a:t>هدف الجلسة </a:t>
            </a:r>
            <a:endParaRPr altLang="en-US" smtClean="0"/>
          </a:p>
        </p:txBody>
      </p:sp>
    </p:spTree>
    <p:extLst>
      <p:ext uri="{BB962C8B-B14F-4D97-AF65-F5344CB8AC3E}">
        <p14:creationId xmlns:p14="http://schemas.microsoft.com/office/powerpoint/2010/main" val="3991300194"/>
      </p:ext>
    </p:extLst>
  </p:cSld>
  <p:clrMapOvr>
    <a:masterClrMapping/>
  </p:clrMapOvr>
  <p:transition spd="med">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0" y="1828800"/>
            <a:ext cx="9144000" cy="4343400"/>
          </a:xfrm>
        </p:spPr>
        <p:txBody>
          <a:bodyPr/>
          <a:lstStyle/>
          <a:p>
            <a:pPr eaLnBrk="1" hangingPunct="1"/>
            <a:r>
              <a:rPr lang="ar-SA" altLang="en-US" smtClean="0"/>
              <a:t>تعريف حقوق الإنسان. </a:t>
            </a:r>
          </a:p>
          <a:p>
            <a:pPr eaLnBrk="1" hangingPunct="1"/>
            <a:r>
              <a:rPr lang="ar-SA" altLang="en-US" smtClean="0"/>
              <a:t>خصائص حقوق الإنسان. </a:t>
            </a:r>
          </a:p>
          <a:p>
            <a:pPr eaLnBrk="1" hangingPunct="1"/>
            <a:r>
              <a:rPr lang="ar-SA" altLang="en-US" smtClean="0"/>
              <a:t>أجيال حقوق الإنسان. </a:t>
            </a:r>
          </a:p>
          <a:p>
            <a:pPr eaLnBrk="1" hangingPunct="1"/>
            <a:r>
              <a:rPr lang="ar-SA" altLang="en-US" smtClean="0"/>
              <a:t>مبادئ حقوق الإنسان. </a:t>
            </a:r>
          </a:p>
          <a:p>
            <a:pPr eaLnBrk="1" hangingPunct="1"/>
            <a:r>
              <a:rPr lang="ar-SA" altLang="en-US" smtClean="0"/>
              <a:t>معايير الأمم المتحدة لحقوق الإنسان ( الإعلانات والاتفاقيات). </a:t>
            </a:r>
          </a:p>
          <a:p>
            <a:pPr eaLnBrk="1" hangingPunct="1"/>
            <a:r>
              <a:rPr lang="ar-SA" altLang="en-US" smtClean="0"/>
              <a:t>الصكوك الأساسية المتعلقة بحقوق الإنسان. </a:t>
            </a:r>
            <a:endParaRPr lang="en-US" altLang="en-US" smtClean="0"/>
          </a:p>
        </p:txBody>
      </p:sp>
      <p:sp>
        <p:nvSpPr>
          <p:cNvPr id="4098" name="Rectangle 2"/>
          <p:cNvSpPr>
            <a:spLocks noGrp="1" noChangeArrowheads="1"/>
          </p:cNvSpPr>
          <p:nvPr>
            <p:ph type="title"/>
          </p:nvPr>
        </p:nvSpPr>
        <p:spPr/>
        <p:txBody>
          <a:bodyPr/>
          <a:lstStyle/>
          <a:p>
            <a:pPr algn="r" eaLnBrk="1" fontAlgn="auto" hangingPunct="1">
              <a:spcAft>
                <a:spcPts val="0"/>
              </a:spcAft>
              <a:defRPr/>
            </a:pPr>
            <a:r>
              <a:rPr lang="ar-SA" smtClean="0"/>
              <a:t>الموضوعات : </a:t>
            </a:r>
            <a:endParaRPr altLang="en-US" smtClean="0"/>
          </a:p>
        </p:txBody>
      </p:sp>
    </p:spTree>
    <p:extLst>
      <p:ext uri="{BB962C8B-B14F-4D97-AF65-F5344CB8AC3E}">
        <p14:creationId xmlns:p14="http://schemas.microsoft.com/office/powerpoint/2010/main" val="2036718399"/>
      </p:ext>
    </p:extLst>
  </p:cSld>
  <p:clrMapOvr>
    <a:masterClrMapping/>
  </p:clrMapOvr>
  <p:transition spd="med">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0" y="2209800"/>
            <a:ext cx="8955088" cy="3922713"/>
          </a:xfrm>
        </p:spPr>
        <p:txBody>
          <a:bodyPr/>
          <a:lstStyle/>
          <a:p>
            <a:pPr eaLnBrk="1" hangingPunct="1">
              <a:lnSpc>
                <a:spcPct val="90000"/>
              </a:lnSpc>
            </a:pPr>
            <a:r>
              <a:rPr lang="ar-SA" altLang="en-US" smtClean="0"/>
              <a:t>مجموعة من الحقوق الطبيعية ، والتي تشمل كافة جوانب الحياة السياسية والمدنية والاجتماعية والاقتصادية والثقافية ، ويتمتع بها كل كائن بشري ويحميها في كافة مراحله العمرية بشكل فردي أو جماعي. </a:t>
            </a:r>
          </a:p>
          <a:p>
            <a:pPr eaLnBrk="1" hangingPunct="1">
              <a:lnSpc>
                <a:spcPct val="90000"/>
              </a:lnSpc>
            </a:pPr>
            <a:r>
              <a:rPr lang="ar-SA" altLang="en-US" smtClean="0"/>
              <a:t>وهي الضمانات القانونية العالمية التي تهدف الى حماية الأفراد والمجموعات من تدخل السلطات في الحريات الأساسية وتلزمها بالقيام بأفعال معينة أو الامتناع عن أفعال أخرى حفاظا على الكرامة الإنسانية.  </a:t>
            </a:r>
            <a:endParaRPr lang="en-US" altLang="en-US" smtClean="0"/>
          </a:p>
        </p:txBody>
      </p:sp>
      <p:sp>
        <p:nvSpPr>
          <p:cNvPr id="5122" name="Rectangle 2"/>
          <p:cNvSpPr>
            <a:spLocks noGrp="1" noChangeArrowheads="1"/>
          </p:cNvSpPr>
          <p:nvPr>
            <p:ph type="title"/>
          </p:nvPr>
        </p:nvSpPr>
        <p:spPr/>
        <p:txBody>
          <a:bodyPr/>
          <a:lstStyle/>
          <a:p>
            <a:pPr algn="r" eaLnBrk="1" fontAlgn="auto" hangingPunct="1">
              <a:spcAft>
                <a:spcPts val="0"/>
              </a:spcAft>
              <a:defRPr/>
            </a:pPr>
            <a:r>
              <a:rPr lang="ar-SA" smtClean="0"/>
              <a:t>تعريف حقوق الإنسان : </a:t>
            </a:r>
            <a:endParaRPr altLang="en-US" smtClean="0"/>
          </a:p>
        </p:txBody>
      </p:sp>
    </p:spTree>
    <p:extLst>
      <p:ext uri="{BB962C8B-B14F-4D97-AF65-F5344CB8AC3E}">
        <p14:creationId xmlns:p14="http://schemas.microsoft.com/office/powerpoint/2010/main" val="1989697767"/>
      </p:ext>
    </p:extLst>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152400" y="1828800"/>
            <a:ext cx="8991600" cy="4800600"/>
          </a:xfrm>
        </p:spPr>
        <p:txBody>
          <a:bodyPr/>
          <a:lstStyle/>
          <a:p>
            <a:pPr eaLnBrk="1" hangingPunct="1"/>
            <a:r>
              <a:rPr lang="ar-SA" altLang="en-US" b="1" u="sng" smtClean="0"/>
              <a:t>الشمولية</a:t>
            </a:r>
            <a:r>
              <a:rPr lang="ar-SA" altLang="en-US" smtClean="0"/>
              <a:t>:شمول حقوق الإنسان كافة الحقوق الإنسانية المدنية والسياسية والاقتصادية والاجتماعية والثقافية . </a:t>
            </a:r>
          </a:p>
          <a:p>
            <a:pPr eaLnBrk="1" hangingPunct="1"/>
            <a:r>
              <a:rPr lang="ar-SA" altLang="en-US" b="1" u="sng" smtClean="0"/>
              <a:t>التكاملية</a:t>
            </a:r>
            <a:r>
              <a:rPr lang="ar-SA" altLang="en-US" smtClean="0"/>
              <a:t> : أي تكامل الحقوق ، فلا يمكن ممارسة حق أو حقوق معينة بمعزل عن أخرياتها من الحقوق ، أو إعطاء أفضلية لأي من الحقوق على حساب حقوق أخرى. </a:t>
            </a:r>
          </a:p>
          <a:p>
            <a:pPr eaLnBrk="1" hangingPunct="1"/>
            <a:r>
              <a:rPr lang="ar-SA" altLang="en-US" b="1" u="sng" smtClean="0"/>
              <a:t>الطبيعية</a:t>
            </a:r>
            <a:r>
              <a:rPr lang="ar-SA" altLang="en-US" smtClean="0"/>
              <a:t> :فهي حقوق طبيعية تنشأ مع ولادة الإنسان وتستمر معه حتى مماته، وهي ليست مكتسبة من أي سلطة سياسية كانت أم اجتماعية، ويعد تقنين الحقوق في قوانين في سبيل التنظيم لا إنشاءا لحقوق الإنسان.  </a:t>
            </a:r>
            <a:endParaRPr lang="en-US" altLang="en-US" smtClean="0"/>
          </a:p>
        </p:txBody>
      </p:sp>
      <p:sp>
        <p:nvSpPr>
          <p:cNvPr id="32770" name="Rectangle 2"/>
          <p:cNvSpPr>
            <a:spLocks noGrp="1" noChangeArrowheads="1"/>
          </p:cNvSpPr>
          <p:nvPr>
            <p:ph type="title"/>
          </p:nvPr>
        </p:nvSpPr>
        <p:spPr>
          <a:xfrm>
            <a:off x="1150938" y="228600"/>
            <a:ext cx="7688262" cy="1447800"/>
          </a:xfrm>
        </p:spPr>
        <p:txBody>
          <a:bodyPr/>
          <a:lstStyle/>
          <a:p>
            <a:pPr algn="r" eaLnBrk="1" fontAlgn="auto" hangingPunct="1">
              <a:spcAft>
                <a:spcPts val="0"/>
              </a:spcAft>
              <a:defRPr/>
            </a:pPr>
            <a:r>
              <a:rPr lang="ar-SA" smtClean="0"/>
              <a:t>خصائص حقوق الإنسان:</a:t>
            </a:r>
            <a:endParaRPr altLang="en-US" smtClean="0"/>
          </a:p>
        </p:txBody>
      </p:sp>
    </p:spTree>
    <p:extLst>
      <p:ext uri="{BB962C8B-B14F-4D97-AF65-F5344CB8AC3E}">
        <p14:creationId xmlns:p14="http://schemas.microsoft.com/office/powerpoint/2010/main" val="2576901737"/>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p:cTn id="7" dur="2000" fill="hold"/>
                                        <p:tgtEl>
                                          <p:spTgt spid="32770"/>
                                        </p:tgtEl>
                                        <p:attrNameLst>
                                          <p:attrName>ppt_w</p:attrName>
                                        </p:attrNameLst>
                                      </p:cBhvr>
                                      <p:tavLst>
                                        <p:tav tm="0">
                                          <p:val>
                                            <p:strVal val="#ppt_w"/>
                                          </p:val>
                                        </p:tav>
                                        <p:tav tm="100000">
                                          <p:val>
                                            <p:strVal val="#ppt_w"/>
                                          </p:val>
                                        </p:tav>
                                      </p:tavLst>
                                    </p:anim>
                                    <p:anim calcmode="lin" valueType="num">
                                      <p:cBhvr>
                                        <p:cTn id="8" dur="2000" fill="hold"/>
                                        <p:tgtEl>
                                          <p:spTgt spid="32770"/>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32770"/>
                                        </p:tgtEl>
                                        <p:attrNameLst>
                                          <p:attrName>ppt_x</p:attrName>
                                        </p:attrNameLst>
                                      </p:cBhvr>
                                      <p:tavLst>
                                        <p:tav tm="0">
                                          <p:val>
                                            <p:strVal val="#ppt_x-.4"/>
                                          </p:val>
                                        </p:tav>
                                        <p:tav tm="100000">
                                          <p:val>
                                            <p:strVal val="#ppt_x"/>
                                          </p:val>
                                        </p:tav>
                                      </p:tavLst>
                                    </p:anim>
                                    <p:anim calcmode="lin" valueType="num">
                                      <p:cBhvr>
                                        <p:cTn id="10" dur="2000" fill="hold"/>
                                        <p:tgtEl>
                                          <p:spTgt spid="32770"/>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32771">
                                            <p:txEl>
                                              <p:pRg st="0" end="0"/>
                                            </p:txEl>
                                          </p:spTgt>
                                        </p:tgtEl>
                                        <p:attrNameLst>
                                          <p:attrName>style.visibility</p:attrName>
                                        </p:attrNameLst>
                                      </p:cBhvr>
                                      <p:to>
                                        <p:strVal val="visible"/>
                                      </p:to>
                                    </p:set>
                                    <p:animEffect transition="in" filter="fade">
                                      <p:cBhvr>
                                        <p:cTn id="15" dur="500">
                                          <p:stCondLst>
                                            <p:cond delay="0"/>
                                          </p:stCondLst>
                                        </p:cTn>
                                        <p:tgtEl>
                                          <p:spTgt spid="32771">
                                            <p:txEl>
                                              <p:pRg st="0" end="0"/>
                                            </p:txEl>
                                          </p:spTgt>
                                        </p:tgtEl>
                                      </p:cBhvr>
                                    </p:animEffect>
                                    <p:anim calcmode="lin" valueType="num">
                                      <p:cBhvr>
                                        <p:cTn id="16" dur="500" fill="hold">
                                          <p:stCondLst>
                                            <p:cond delay="0"/>
                                          </p:stCondLst>
                                        </p:cTn>
                                        <p:tgtEl>
                                          <p:spTgt spid="32771">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327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32771">
                                            <p:txEl>
                                              <p:pRg st="1" end="1"/>
                                            </p:txEl>
                                          </p:spTgt>
                                        </p:tgtEl>
                                        <p:attrNameLst>
                                          <p:attrName>style.visibility</p:attrName>
                                        </p:attrNameLst>
                                      </p:cBhvr>
                                      <p:to>
                                        <p:strVal val="visible"/>
                                      </p:to>
                                    </p:set>
                                    <p:animEffect transition="in" filter="fade">
                                      <p:cBhvr>
                                        <p:cTn id="22" dur="500">
                                          <p:stCondLst>
                                            <p:cond delay="0"/>
                                          </p:stCondLst>
                                        </p:cTn>
                                        <p:tgtEl>
                                          <p:spTgt spid="32771">
                                            <p:txEl>
                                              <p:pRg st="1" end="1"/>
                                            </p:txEl>
                                          </p:spTgt>
                                        </p:tgtEl>
                                      </p:cBhvr>
                                    </p:animEffect>
                                    <p:anim calcmode="lin" valueType="num">
                                      <p:cBhvr>
                                        <p:cTn id="23" dur="500" fill="hold">
                                          <p:stCondLst>
                                            <p:cond delay="0"/>
                                          </p:stCondLst>
                                        </p:cTn>
                                        <p:tgtEl>
                                          <p:spTgt spid="32771">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327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0" presetClass="entr" presetSubtype="0" fill="hold" grpId="0" nodeType="clickEffect">
                                  <p:stCondLst>
                                    <p:cond delay="0"/>
                                  </p:stCondLst>
                                  <p:iterate type="lt">
                                    <p:tmPct val="10000"/>
                                  </p:iterate>
                                  <p:childTnLst>
                                    <p:set>
                                      <p:cBhvr>
                                        <p:cTn id="28" dur="1" fill="hold">
                                          <p:stCondLst>
                                            <p:cond delay="0"/>
                                          </p:stCondLst>
                                        </p:cTn>
                                        <p:tgtEl>
                                          <p:spTgt spid="32771">
                                            <p:txEl>
                                              <p:pRg st="2" end="2"/>
                                            </p:txEl>
                                          </p:spTgt>
                                        </p:tgtEl>
                                        <p:attrNameLst>
                                          <p:attrName>style.visibility</p:attrName>
                                        </p:attrNameLst>
                                      </p:cBhvr>
                                      <p:to>
                                        <p:strVal val="visible"/>
                                      </p:to>
                                    </p:set>
                                    <p:animEffect transition="in" filter="fade">
                                      <p:cBhvr>
                                        <p:cTn id="29" dur="500">
                                          <p:stCondLst>
                                            <p:cond delay="0"/>
                                          </p:stCondLst>
                                        </p:cTn>
                                        <p:tgtEl>
                                          <p:spTgt spid="32771">
                                            <p:txEl>
                                              <p:pRg st="2" end="2"/>
                                            </p:txEl>
                                          </p:spTgt>
                                        </p:tgtEl>
                                      </p:cBhvr>
                                    </p:animEffect>
                                    <p:anim calcmode="lin" valueType="num">
                                      <p:cBhvr>
                                        <p:cTn id="30" dur="500" fill="hold">
                                          <p:stCondLst>
                                            <p:cond delay="0"/>
                                          </p:stCondLst>
                                        </p:cTn>
                                        <p:tgtEl>
                                          <p:spTgt spid="32771">
                                            <p:txEl>
                                              <p:pRg st="2" end="2"/>
                                            </p:txEl>
                                          </p:spTgt>
                                        </p:tgtEl>
                                        <p:attrNameLst>
                                          <p:attrName>ppt_x</p:attrName>
                                        </p:attrNameLst>
                                      </p:cBhvr>
                                      <p:tavLst>
                                        <p:tav tm="0">
                                          <p:val>
                                            <p:strVal val="#ppt_x-.1"/>
                                          </p:val>
                                        </p:tav>
                                        <p:tav tm="100000">
                                          <p:val>
                                            <p:strVal val="#ppt_x"/>
                                          </p:val>
                                        </p:tav>
                                      </p:tavLst>
                                    </p:anim>
                                    <p:anim calcmode="lin" valueType="num">
                                      <p:cBhvr>
                                        <p:cTn id="31" dur="500" fill="hold">
                                          <p:stCondLst>
                                            <p:cond delay="0"/>
                                          </p:stCondLst>
                                        </p:cTn>
                                        <p:tgtEl>
                                          <p:spTgt spid="327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228600" y="1905000"/>
            <a:ext cx="8610600" cy="4191000"/>
          </a:xfrm>
        </p:spPr>
        <p:txBody>
          <a:bodyPr/>
          <a:lstStyle/>
          <a:p>
            <a:pPr eaLnBrk="1" hangingPunct="1"/>
            <a:r>
              <a:rPr lang="ar-SA" altLang="en-US" b="1" u="sng" smtClean="0"/>
              <a:t>العالمية</a:t>
            </a:r>
            <a:r>
              <a:rPr lang="ar-SA" altLang="en-US" smtClean="0"/>
              <a:t>: ينتفع بحقوق الإنسان كل إنسان على وجه الأرض بغض النظر عن دينه او جنسه أو لغته أو قوميته أو لونه أو رأيه السياسي، وتعمل حركة حقوق الإنسان على نطاق العالم متجاوزة بذلك الحدود الوطنية والإقليمية . </a:t>
            </a:r>
            <a:br>
              <a:rPr lang="ar-SA" altLang="en-US" smtClean="0"/>
            </a:br>
            <a:endParaRPr lang="ar-SA" altLang="en-US" smtClean="0"/>
          </a:p>
          <a:p>
            <a:pPr eaLnBrk="1" hangingPunct="1"/>
            <a:r>
              <a:rPr lang="ar-SA" altLang="en-US" b="1" u="sng" smtClean="0"/>
              <a:t>غير قابلة للتصرف</a:t>
            </a:r>
            <a:r>
              <a:rPr lang="ar-SA" altLang="en-US" smtClean="0"/>
              <a:t> :  لا يجوز التصرف أو التنازل أو المساس بحقوق الإنسان. </a:t>
            </a:r>
            <a:endParaRPr lang="en-US" altLang="en-US" smtClean="0"/>
          </a:p>
        </p:txBody>
      </p:sp>
      <p:sp>
        <p:nvSpPr>
          <p:cNvPr id="7170" name="Rectangle 2"/>
          <p:cNvSpPr>
            <a:spLocks noGrp="1" noChangeArrowheads="1"/>
          </p:cNvSpPr>
          <p:nvPr>
            <p:ph type="title"/>
          </p:nvPr>
        </p:nvSpPr>
        <p:spPr/>
        <p:txBody>
          <a:bodyPr/>
          <a:lstStyle/>
          <a:p>
            <a:pPr eaLnBrk="1" fontAlgn="auto" hangingPunct="1">
              <a:spcAft>
                <a:spcPts val="0"/>
              </a:spcAft>
              <a:defRPr/>
            </a:pPr>
            <a:r>
              <a:rPr lang="ar-JO" altLang="en-US" dirty="0" smtClean="0"/>
              <a:t>حق</a:t>
            </a:r>
            <a:endParaRPr altLang="en-US" smtClean="0"/>
          </a:p>
        </p:txBody>
      </p:sp>
    </p:spTree>
    <p:extLst>
      <p:ext uri="{BB962C8B-B14F-4D97-AF65-F5344CB8AC3E}">
        <p14:creationId xmlns:p14="http://schemas.microsoft.com/office/powerpoint/2010/main" val="1768882756"/>
      </p:ext>
    </p:extLst>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457200" y="2017713"/>
            <a:ext cx="8497888" cy="4114800"/>
          </a:xfrm>
        </p:spPr>
        <p:txBody>
          <a:bodyPr/>
          <a:lstStyle/>
          <a:p>
            <a:pPr eaLnBrk="1" hangingPunct="1"/>
            <a:r>
              <a:rPr lang="ar-SA" altLang="en-US" b="1" u="sng" smtClean="0"/>
              <a:t>الجيل الأول: </a:t>
            </a:r>
            <a:r>
              <a:rPr lang="ar-SA" altLang="en-US" smtClean="0"/>
              <a:t>” جيل الحقوق المدنية والسياسية“</a:t>
            </a:r>
          </a:p>
          <a:p>
            <a:pPr eaLnBrk="1" hangingPunct="1">
              <a:buFontTx/>
              <a:buNone/>
            </a:pPr>
            <a:r>
              <a:rPr lang="ar-SA" altLang="en-US" smtClean="0"/>
              <a:t>                    - الحق في الحياة.</a:t>
            </a:r>
          </a:p>
          <a:p>
            <a:pPr eaLnBrk="1" hangingPunct="1">
              <a:buFontTx/>
              <a:buNone/>
            </a:pPr>
            <a:r>
              <a:rPr lang="ar-SA" altLang="en-US" smtClean="0"/>
              <a:t>                    - الحق في عدم التعرض للتعذيب.</a:t>
            </a:r>
          </a:p>
          <a:p>
            <a:pPr eaLnBrk="1" hangingPunct="1">
              <a:buFontTx/>
              <a:buNone/>
            </a:pPr>
            <a:r>
              <a:rPr lang="ar-SA" altLang="en-US" smtClean="0"/>
              <a:t>                    - الحق في الحرية والأمن .</a:t>
            </a:r>
          </a:p>
          <a:p>
            <a:pPr eaLnBrk="1" hangingPunct="1">
              <a:buFontTx/>
              <a:buNone/>
            </a:pPr>
            <a:r>
              <a:rPr lang="ar-SA" altLang="en-US" smtClean="0"/>
              <a:t>			  - الحق في المساواة والعدالة .</a:t>
            </a:r>
          </a:p>
          <a:p>
            <a:pPr eaLnBrk="1" hangingPunct="1">
              <a:buFontTx/>
              <a:buNone/>
            </a:pPr>
            <a:r>
              <a:rPr lang="ar-SA" altLang="en-US" smtClean="0"/>
              <a:t>                    - الحق في حرية الرأي والتعبير والدين   			             والاشتراك في الجمعيات .  </a:t>
            </a:r>
          </a:p>
          <a:p>
            <a:pPr eaLnBrk="1" hangingPunct="1">
              <a:buFontTx/>
              <a:buNone/>
            </a:pPr>
            <a:endParaRPr lang="en-US" altLang="en-US" smtClean="0"/>
          </a:p>
        </p:txBody>
      </p:sp>
      <p:sp>
        <p:nvSpPr>
          <p:cNvPr id="8194" name="Rectangle 2"/>
          <p:cNvSpPr>
            <a:spLocks noGrp="1" noChangeArrowheads="1"/>
          </p:cNvSpPr>
          <p:nvPr>
            <p:ph type="title"/>
          </p:nvPr>
        </p:nvSpPr>
        <p:spPr/>
        <p:txBody>
          <a:bodyPr/>
          <a:lstStyle/>
          <a:p>
            <a:pPr algn="r" eaLnBrk="1" fontAlgn="auto" hangingPunct="1">
              <a:spcAft>
                <a:spcPts val="0"/>
              </a:spcAft>
              <a:defRPr/>
            </a:pPr>
            <a:r>
              <a:rPr lang="ar-SA" smtClean="0"/>
              <a:t>أجيال حقوق الإنسان :</a:t>
            </a:r>
            <a:endParaRPr altLang="en-US" smtClean="0"/>
          </a:p>
        </p:txBody>
      </p:sp>
    </p:spTree>
    <p:extLst>
      <p:ext uri="{BB962C8B-B14F-4D97-AF65-F5344CB8AC3E}">
        <p14:creationId xmlns:p14="http://schemas.microsoft.com/office/powerpoint/2010/main" val="218227502"/>
      </p:ext>
    </p:extLst>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p:txBody>
          <a:bodyPr/>
          <a:lstStyle/>
          <a:p>
            <a:pPr eaLnBrk="1" hangingPunct="1">
              <a:buFontTx/>
              <a:buChar char="-"/>
            </a:pPr>
            <a:r>
              <a:rPr lang="ar-SA" altLang="en-US" smtClean="0"/>
              <a:t>الحق في الملكية . </a:t>
            </a:r>
          </a:p>
          <a:p>
            <a:pPr eaLnBrk="1" hangingPunct="1">
              <a:buFontTx/>
              <a:buChar char="-"/>
            </a:pPr>
            <a:r>
              <a:rPr lang="ar-SA" altLang="en-US" smtClean="0"/>
              <a:t>الحق في العمل وتكوين النقابات. </a:t>
            </a:r>
          </a:p>
          <a:p>
            <a:pPr eaLnBrk="1" hangingPunct="1">
              <a:buFontTx/>
              <a:buChar char="-"/>
            </a:pPr>
            <a:r>
              <a:rPr lang="ar-SA" altLang="en-US" smtClean="0"/>
              <a:t>الحق في توفير مستوى معيشي مناسب ولائق. </a:t>
            </a:r>
          </a:p>
          <a:p>
            <a:pPr eaLnBrk="1" hangingPunct="1">
              <a:buFontTx/>
              <a:buChar char="-"/>
            </a:pPr>
            <a:r>
              <a:rPr lang="ar-SA" altLang="en-US" smtClean="0"/>
              <a:t>الحق في التعليم . </a:t>
            </a:r>
          </a:p>
          <a:p>
            <a:pPr eaLnBrk="1" hangingPunct="1">
              <a:buFontTx/>
              <a:buChar char="-"/>
            </a:pPr>
            <a:r>
              <a:rPr lang="ar-SA" altLang="en-US" smtClean="0"/>
              <a:t>الحق في الأمومة . </a:t>
            </a:r>
            <a:endParaRPr lang="en-US" altLang="en-US" smtClean="0"/>
          </a:p>
        </p:txBody>
      </p:sp>
      <p:sp>
        <p:nvSpPr>
          <p:cNvPr id="9218" name="Rectangle 2"/>
          <p:cNvSpPr>
            <a:spLocks noGrp="1" noChangeArrowheads="1"/>
          </p:cNvSpPr>
          <p:nvPr>
            <p:ph type="title"/>
          </p:nvPr>
        </p:nvSpPr>
        <p:spPr>
          <a:xfrm>
            <a:off x="304800" y="609600"/>
            <a:ext cx="8610600" cy="1143000"/>
          </a:xfrm>
        </p:spPr>
        <p:txBody>
          <a:bodyPr/>
          <a:lstStyle/>
          <a:p>
            <a:pPr algn="r" eaLnBrk="1" fontAlgn="auto" hangingPunct="1">
              <a:spcAft>
                <a:spcPts val="0"/>
              </a:spcAft>
              <a:defRPr/>
            </a:pPr>
            <a:r>
              <a:rPr lang="ar-SA" sz="3200" u="sng" smtClean="0">
                <a:solidFill>
                  <a:schemeClr val="tx1"/>
                </a:solidFill>
              </a:rPr>
              <a:t>الجيل الثاني</a:t>
            </a:r>
            <a:r>
              <a:rPr lang="ar-SA" sz="3200" smtClean="0">
                <a:solidFill>
                  <a:schemeClr val="tx1"/>
                </a:solidFill>
              </a:rPr>
              <a:t>: ”جيل الحقوق الاقتصادية والاجتماعية والثقافية“. </a:t>
            </a:r>
            <a:endParaRPr altLang="en-US" sz="3200" smtClean="0">
              <a:solidFill>
                <a:schemeClr val="tx1"/>
              </a:solidFill>
            </a:endParaRPr>
          </a:p>
        </p:txBody>
      </p:sp>
    </p:spTree>
    <p:extLst>
      <p:ext uri="{BB962C8B-B14F-4D97-AF65-F5344CB8AC3E}">
        <p14:creationId xmlns:p14="http://schemas.microsoft.com/office/powerpoint/2010/main" val="1025220745"/>
      </p:ext>
    </p:extLst>
  </p:cSld>
  <p:clrMapOvr>
    <a:masterClrMapping/>
  </p:clrMapOvr>
  <p:transition spd="med">
    <p:wedg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BC596A-00E3-4A45-880F-E9F20F523ACF}"/>
</file>

<file path=customXml/itemProps2.xml><?xml version="1.0" encoding="utf-8"?>
<ds:datastoreItem xmlns:ds="http://schemas.openxmlformats.org/officeDocument/2006/customXml" ds:itemID="{64DDEE1B-6BF4-463E-8C58-F4CC0ED5C4C4}"/>
</file>

<file path=customXml/itemProps3.xml><?xml version="1.0" encoding="utf-8"?>
<ds:datastoreItem xmlns:ds="http://schemas.openxmlformats.org/officeDocument/2006/customXml" ds:itemID="{42374BC5-59E0-4B50-AA11-20B95B142093}"/>
</file>

<file path=docProps/app.xml><?xml version="1.0" encoding="utf-8"?>
<Properties xmlns="http://schemas.openxmlformats.org/officeDocument/2006/extended-properties" xmlns:vt="http://schemas.openxmlformats.org/officeDocument/2006/docPropsVTypes">
  <TotalTime>141</TotalTime>
  <Words>972</Words>
  <Application>Microsoft Office PowerPoint</Application>
  <PresentationFormat>On-screen Show (4:3)</PresentationFormat>
  <Paragraphs>97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 2</vt:lpstr>
      <vt:lpstr>Office Theme</vt:lpstr>
      <vt:lpstr>PowerPoint Presentation</vt:lpstr>
      <vt:lpstr>مفاهيم حقوق الإنسان</vt:lpstr>
      <vt:lpstr>هدف الجلسة </vt:lpstr>
      <vt:lpstr>الموضوعات : </vt:lpstr>
      <vt:lpstr>تعريف حقوق الإنسان : </vt:lpstr>
      <vt:lpstr>خصائص حقوق الإنسان:</vt:lpstr>
      <vt:lpstr>حق</vt:lpstr>
      <vt:lpstr>أجيال حقوق الإنسان :</vt:lpstr>
      <vt:lpstr>الجيل الثاني: ”جيل الحقوق الاقتصادية والاجتماعية والثقافية“. </vt:lpstr>
      <vt:lpstr>الجيل الثالث:“جيل التضامن والإنسانية </vt:lpstr>
      <vt:lpstr>مبادئ حقوق الإنسان:</vt:lpstr>
      <vt:lpstr>معايير الأمم المتحدة لحقوق الإنسان          ( الإعلانات والاتفاقيات )</vt:lpstr>
      <vt:lpstr>PowerPoint Presentation</vt:lpstr>
      <vt:lpstr>الإعلان :</vt:lpstr>
      <vt:lpstr>الاتفاقية والمعاهدة والميثاق والعهد:</vt:lpstr>
      <vt:lpstr>البروتوكول:</vt:lpstr>
      <vt:lpstr>التوصية :</vt:lpstr>
      <vt:lpstr>مراحل انضمام الدول للمواثيق الدولية:  </vt:lpstr>
      <vt:lpstr>التحفظ :</vt:lpstr>
      <vt:lpstr>PowerPoint Presentation</vt:lpstr>
      <vt:lpstr>الصكوك الأساسية المتعلقة بحقوق الإنسان</vt:lpstr>
      <vt:lpstr>الصكوك التي تنص على الحماية العامة: </vt:lpstr>
      <vt:lpstr>الصكوك التي توفر الحماية الخاصة  :</vt:lpstr>
      <vt:lpstr>شكرا لحسن استماعكم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Home</cp:lastModifiedBy>
  <cp:revision>60</cp:revision>
  <dcterms:created xsi:type="dcterms:W3CDTF">2018-12-16T22:52:52Z</dcterms:created>
  <dcterms:modified xsi:type="dcterms:W3CDTF">2020-05-08T23:03:04Z</dcterms:modified>
</cp:coreProperties>
</file>